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29" r:id="rId2"/>
    <p:sldId id="330" r:id="rId3"/>
    <p:sldId id="331" r:id="rId4"/>
    <p:sldId id="332" r:id="rId5"/>
    <p:sldId id="274" r:id="rId6"/>
  </p:sldIdLst>
  <p:sldSz cx="9144000" cy="5143500" type="screen16x9"/>
  <p:notesSz cx="6858000" cy="9926638"/>
  <p:defaultTextStyle>
    <a:defPPr>
      <a:defRPr lang="tr-T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rkan Aydın" initials="FA" lastIdx="1" clrIdx="0">
    <p:extLst>
      <p:ext uri="{19B8F6BF-5375-455C-9EA6-DF929625EA0E}">
        <p15:presenceInfo xmlns:p15="http://schemas.microsoft.com/office/powerpoint/2012/main" userId="S-1-5-21-3548006537-4159541053-3822374262-52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FAF"/>
    <a:srgbClr val="003A63"/>
    <a:srgbClr val="002E66"/>
    <a:srgbClr val="00B3CD"/>
    <a:srgbClr val="CDB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8" autoAdjust="0"/>
  </p:normalViewPr>
  <p:slideViewPr>
    <p:cSldViewPr snapToGrid="0" snapToObjects="1">
      <p:cViewPr varScale="1">
        <p:scale>
          <a:sx n="148" d="100"/>
          <a:sy n="148" d="100"/>
        </p:scale>
        <p:origin x="51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9C9F0-7643-4A92-8A7C-76ECDB09E2E0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B7CFC-8A5F-4F6F-BB94-9EADE8C54C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386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EFB0D-1392-4F43-8599-6BC48AA869C3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B051-539C-4FF3-9F63-6DD88D532E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9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5B051-539C-4FF3-9F63-6DD88D532E6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08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5B051-539C-4FF3-9F63-6DD88D532E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86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5B051-539C-4FF3-9F63-6DD88D532E6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72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5B051-539C-4FF3-9F63-6DD88D532E6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544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5B051-539C-4FF3-9F63-6DD88D532E6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85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12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3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8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6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6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79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60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8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01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86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9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D0C6-FAC6-8F40-9CAD-03F5CBEDC06E}" type="datetimeFigureOut">
              <a:rPr lang="tr-TR" smtClean="0"/>
              <a:t>27.07.2022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3658-66DA-7546-88C0-8064DE96EF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46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basvuru.etebligat.gov.t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sert Picture Here 2018 Darker.png">
            <a:extLst>
              <a:ext uri="{FF2B5EF4-FFF2-40B4-BE49-F238E27FC236}">
                <a16:creationId xmlns:a16="http://schemas.microsoft.com/office/drawing/2014/main" xmlns="" id="{E58AF34D-B78C-FF4C-8B70-1B809FF1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" y="0"/>
            <a:ext cx="9138011" cy="1799046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xmlns="" id="{C00EF12B-9851-1E46-93C1-7E89736608C8}"/>
              </a:ext>
            </a:extLst>
          </p:cNvPr>
          <p:cNvSpPr/>
          <p:nvPr/>
        </p:nvSpPr>
        <p:spPr>
          <a:xfrm>
            <a:off x="-4838" y="1603247"/>
            <a:ext cx="9144000" cy="35402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0" dist="635000" dir="162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xmlns="" id="{0CBE80D2-03CF-954F-A330-44897593C9CA}"/>
              </a:ext>
            </a:extLst>
          </p:cNvPr>
          <p:cNvSpPr/>
          <p:nvPr/>
        </p:nvSpPr>
        <p:spPr>
          <a:xfrm rot="16200000">
            <a:off x="1029667" y="1126997"/>
            <a:ext cx="238125" cy="952500"/>
          </a:xfrm>
          <a:prstGeom prst="roundRect">
            <a:avLst>
              <a:gd name="adj" fmla="val 50000"/>
            </a:avLst>
          </a:prstGeom>
          <a:solidFill>
            <a:srgbClr val="017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0" name="single image slide">
            <a:extLst>
              <a:ext uri="{FF2B5EF4-FFF2-40B4-BE49-F238E27FC236}">
                <a16:creationId xmlns:a16="http://schemas.microsoft.com/office/drawing/2014/main" xmlns="" id="{344A1B8F-BAD2-7A4D-B730-AC0E9691379A}"/>
              </a:ext>
            </a:extLst>
          </p:cNvPr>
          <p:cNvSpPr txBox="1"/>
          <p:nvPr/>
        </p:nvSpPr>
        <p:spPr>
          <a:xfrm>
            <a:off x="732782" y="2010343"/>
            <a:ext cx="8171256" cy="39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lvl="0" algn="just"/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Resmi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ilan yayınlama hakkına sahip gazeteler </a:t>
            </a:r>
            <a:r>
              <a:rPr lang="tr-TR" sz="1300" b="1" u="sng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https://basvuru.etebligat.gov.tr</a:t>
            </a:r>
            <a:r>
              <a:rPr lang="tr-TR" sz="1300" b="1" u="sng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tr-TR" sz="1300" b="1" u="sng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adresinden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şirket işlem yetkilisi olarak başvuru yaparak </a:t>
            </a:r>
            <a:r>
              <a:rPr lang="tr-TR" sz="1300" b="1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ÜCRETSİZ OLARAK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UETS adreslerini alabilmektedirler. </a:t>
            </a:r>
            <a:endParaRPr lang="tr-TR" sz="13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ingle image slide">
            <a:extLst>
              <a:ext uri="{FF2B5EF4-FFF2-40B4-BE49-F238E27FC236}">
                <a16:creationId xmlns:a16="http://schemas.microsoft.com/office/drawing/2014/main" xmlns="" id="{23DEF3B5-AC8F-434B-A433-F7444679447F}"/>
              </a:ext>
            </a:extLst>
          </p:cNvPr>
          <p:cNvSpPr txBox="1"/>
          <p:nvPr/>
        </p:nvSpPr>
        <p:spPr>
          <a:xfrm>
            <a:off x="732782" y="3236111"/>
            <a:ext cx="3046738" cy="26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l">
              <a:lnSpc>
                <a:spcPts val="1960"/>
              </a:lnSpc>
              <a:spcAft>
                <a:spcPts val="1800"/>
              </a:spcAft>
              <a:buClr>
                <a:srgbClr val="00B3CD"/>
              </a:buClr>
            </a:pPr>
            <a:endParaRPr lang="tr-TR" sz="13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ingle image slide">
            <a:extLst>
              <a:ext uri="{FF2B5EF4-FFF2-40B4-BE49-F238E27FC236}">
                <a16:creationId xmlns:a16="http://schemas.microsoft.com/office/drawing/2014/main" xmlns="" id="{CD7C783C-DAC0-E54B-AC0A-9E1448D5F391}"/>
              </a:ext>
            </a:extLst>
          </p:cNvPr>
          <p:cNvSpPr txBox="1"/>
          <p:nvPr/>
        </p:nvSpPr>
        <p:spPr>
          <a:xfrm>
            <a:off x="724270" y="4248864"/>
            <a:ext cx="7985768" cy="23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lvl="0" algn="just"/>
            <a:endParaRPr lang="tr-TR" sz="1400" dirty="0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xmlns="" id="{E90B41B5-24E0-BA4C-B628-35C693E01931}"/>
              </a:ext>
            </a:extLst>
          </p:cNvPr>
          <p:cNvCxnSpPr>
            <a:cxnSpLocks/>
          </p:cNvCxnSpPr>
          <p:nvPr/>
        </p:nvCxnSpPr>
        <p:spPr>
          <a:xfrm>
            <a:off x="672479" y="2010343"/>
            <a:ext cx="0" cy="224879"/>
          </a:xfrm>
          <a:prstGeom prst="line">
            <a:avLst/>
          </a:prstGeom>
          <a:ln w="12700">
            <a:solidFill>
              <a:srgbClr val="CD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ingle image slide">
            <a:extLst>
              <a:ext uri="{FF2B5EF4-FFF2-40B4-BE49-F238E27FC236}">
                <a16:creationId xmlns:a16="http://schemas.microsoft.com/office/drawing/2014/main" xmlns="" id="{4C0FC7E5-AB50-E544-BE06-E089F0054230}"/>
              </a:ext>
            </a:extLst>
          </p:cNvPr>
          <p:cNvSpPr txBox="1"/>
          <p:nvPr/>
        </p:nvSpPr>
        <p:spPr>
          <a:xfrm>
            <a:off x="8662522" y="4848547"/>
            <a:ext cx="477791" cy="25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l">
              <a:lnSpc>
                <a:spcPts val="1960"/>
              </a:lnSpc>
              <a:spcAft>
                <a:spcPts val="1800"/>
              </a:spcAft>
              <a:buClr>
                <a:srgbClr val="00B3CD"/>
              </a:buClr>
            </a:pPr>
            <a:r>
              <a:rPr lang="tr-TR" sz="8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Slayt </a:t>
            </a:r>
            <a:r>
              <a:rPr lang="tr-TR" sz="8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tr-TR" sz="8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ingle image slide">
            <a:extLst>
              <a:ext uri="{FF2B5EF4-FFF2-40B4-BE49-F238E27FC236}">
                <a16:creationId xmlns:a16="http://schemas.microsoft.com/office/drawing/2014/main" xmlns="" id="{1E8F1878-5F5F-BB49-97E2-9B21BBB1D4B4}"/>
              </a:ext>
            </a:extLst>
          </p:cNvPr>
          <p:cNvSpPr txBox="1"/>
          <p:nvPr/>
        </p:nvSpPr>
        <p:spPr>
          <a:xfrm>
            <a:off x="684636" y="909896"/>
            <a:ext cx="8025402" cy="343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ctr"/>
            <a:r>
              <a:rPr lang="tr-TR" sz="2200" b="1" spc="-150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Gazeteler tarafından yapılması gerekenler</a:t>
            </a:r>
            <a:endParaRPr lang="tr-TR" sz="2200" b="1" spc="-15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l="3237" t="8908" r="43094" b="6644"/>
          <a:stretch/>
        </p:blipFill>
        <p:spPr>
          <a:xfrm>
            <a:off x="114411" y="2443308"/>
            <a:ext cx="4907499" cy="24866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6"/>
          <a:srcRect l="144" t="9577" r="66475" b="45518"/>
          <a:stretch/>
        </p:blipFill>
        <p:spPr>
          <a:xfrm>
            <a:off x="4397891" y="2527977"/>
            <a:ext cx="4541250" cy="19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sert Picture Here 2018 Darker.png">
            <a:extLst>
              <a:ext uri="{FF2B5EF4-FFF2-40B4-BE49-F238E27FC236}">
                <a16:creationId xmlns:a16="http://schemas.microsoft.com/office/drawing/2014/main" xmlns="" id="{E58AF34D-B78C-FF4C-8B70-1B809FF1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" y="0"/>
            <a:ext cx="9138011" cy="1799046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xmlns="" id="{C00EF12B-9851-1E46-93C1-7E89736608C8}"/>
              </a:ext>
            </a:extLst>
          </p:cNvPr>
          <p:cNvSpPr/>
          <p:nvPr/>
        </p:nvSpPr>
        <p:spPr>
          <a:xfrm>
            <a:off x="-4838" y="1603247"/>
            <a:ext cx="9144000" cy="35402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0" dist="635000" dir="162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xmlns="" id="{0CBE80D2-03CF-954F-A330-44897593C9CA}"/>
              </a:ext>
            </a:extLst>
          </p:cNvPr>
          <p:cNvSpPr/>
          <p:nvPr/>
        </p:nvSpPr>
        <p:spPr>
          <a:xfrm rot="16200000">
            <a:off x="1029667" y="1126997"/>
            <a:ext cx="238125" cy="952500"/>
          </a:xfrm>
          <a:prstGeom prst="roundRect">
            <a:avLst>
              <a:gd name="adj" fmla="val 50000"/>
            </a:avLst>
          </a:prstGeom>
          <a:solidFill>
            <a:srgbClr val="017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0" name="single image slide">
            <a:extLst>
              <a:ext uri="{FF2B5EF4-FFF2-40B4-BE49-F238E27FC236}">
                <a16:creationId xmlns:a16="http://schemas.microsoft.com/office/drawing/2014/main" xmlns="" id="{344A1B8F-BAD2-7A4D-B730-AC0E9691379A}"/>
              </a:ext>
            </a:extLst>
          </p:cNvPr>
          <p:cNvSpPr txBox="1"/>
          <p:nvPr/>
        </p:nvSpPr>
        <p:spPr>
          <a:xfrm>
            <a:off x="732782" y="2010343"/>
            <a:ext cx="8171256" cy="75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lvl="0" algn="just"/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Gazeteyi temsile yetkili kişi mobil veya elektronik imza sahibi ise UETS adresini almak için online başvuru yapabilmekte ve  kullanım şekli alanındaki alıcı seçeneğini aktif hale getirebilmektedir. </a:t>
            </a:r>
          </a:p>
          <a:p>
            <a:pPr lvl="0" algn="just"/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E-devlet üzerinden başvuru yapan gazete temsilcisi ise; online başvuru ile UETS adresini almasına rağmen alıcı seçeneğini aktif hale getirebilmek için PTT Şubesine gitmesi gereklidir. </a:t>
            </a:r>
            <a:endParaRPr lang="tr-TR" sz="13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ingle image slide">
            <a:extLst>
              <a:ext uri="{FF2B5EF4-FFF2-40B4-BE49-F238E27FC236}">
                <a16:creationId xmlns:a16="http://schemas.microsoft.com/office/drawing/2014/main" xmlns="" id="{23DEF3B5-AC8F-434B-A433-F7444679447F}"/>
              </a:ext>
            </a:extLst>
          </p:cNvPr>
          <p:cNvSpPr txBox="1"/>
          <p:nvPr/>
        </p:nvSpPr>
        <p:spPr>
          <a:xfrm>
            <a:off x="732782" y="3236111"/>
            <a:ext cx="3046738" cy="26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l">
              <a:lnSpc>
                <a:spcPts val="1960"/>
              </a:lnSpc>
              <a:spcAft>
                <a:spcPts val="1800"/>
              </a:spcAft>
              <a:buClr>
                <a:srgbClr val="00B3CD"/>
              </a:buClr>
            </a:pPr>
            <a:endParaRPr lang="tr-TR" sz="13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ingle image slide">
            <a:extLst>
              <a:ext uri="{FF2B5EF4-FFF2-40B4-BE49-F238E27FC236}">
                <a16:creationId xmlns:a16="http://schemas.microsoft.com/office/drawing/2014/main" xmlns="" id="{CD7C783C-DAC0-E54B-AC0A-9E1448D5F391}"/>
              </a:ext>
            </a:extLst>
          </p:cNvPr>
          <p:cNvSpPr txBox="1"/>
          <p:nvPr/>
        </p:nvSpPr>
        <p:spPr>
          <a:xfrm>
            <a:off x="724270" y="4248864"/>
            <a:ext cx="7985768" cy="23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lvl="0" algn="just"/>
            <a:endParaRPr lang="tr-TR" sz="1400" dirty="0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xmlns="" id="{E90B41B5-24E0-BA4C-B628-35C693E01931}"/>
              </a:ext>
            </a:extLst>
          </p:cNvPr>
          <p:cNvCxnSpPr>
            <a:cxnSpLocks/>
          </p:cNvCxnSpPr>
          <p:nvPr/>
        </p:nvCxnSpPr>
        <p:spPr>
          <a:xfrm>
            <a:off x="672479" y="2010343"/>
            <a:ext cx="0" cy="224879"/>
          </a:xfrm>
          <a:prstGeom prst="line">
            <a:avLst/>
          </a:prstGeom>
          <a:ln w="12700">
            <a:solidFill>
              <a:srgbClr val="CD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ingle image slide">
            <a:extLst>
              <a:ext uri="{FF2B5EF4-FFF2-40B4-BE49-F238E27FC236}">
                <a16:creationId xmlns:a16="http://schemas.microsoft.com/office/drawing/2014/main" xmlns="" id="{4C0FC7E5-AB50-E544-BE06-E089F0054230}"/>
              </a:ext>
            </a:extLst>
          </p:cNvPr>
          <p:cNvSpPr txBox="1"/>
          <p:nvPr/>
        </p:nvSpPr>
        <p:spPr>
          <a:xfrm>
            <a:off x="8662522" y="4848547"/>
            <a:ext cx="477791" cy="25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l">
              <a:lnSpc>
                <a:spcPts val="1960"/>
              </a:lnSpc>
              <a:spcAft>
                <a:spcPts val="1800"/>
              </a:spcAft>
              <a:buClr>
                <a:srgbClr val="00B3CD"/>
              </a:buClr>
            </a:pPr>
            <a:r>
              <a:rPr lang="tr-TR" sz="8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Slayt </a:t>
            </a:r>
            <a:r>
              <a:rPr lang="tr-TR" sz="8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tr-TR" sz="8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ingle image slide">
            <a:extLst>
              <a:ext uri="{FF2B5EF4-FFF2-40B4-BE49-F238E27FC236}">
                <a16:creationId xmlns:a16="http://schemas.microsoft.com/office/drawing/2014/main" xmlns="" id="{1E8F1878-5F5F-BB49-97E2-9B21BBB1D4B4}"/>
              </a:ext>
            </a:extLst>
          </p:cNvPr>
          <p:cNvSpPr txBox="1"/>
          <p:nvPr/>
        </p:nvSpPr>
        <p:spPr>
          <a:xfrm>
            <a:off x="684637" y="909896"/>
            <a:ext cx="7880462" cy="343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ctr"/>
            <a:r>
              <a:rPr lang="tr-TR" sz="2200" b="1" spc="-150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Gazeteler tarafından yapılması gerekenler</a:t>
            </a:r>
            <a:endParaRPr lang="tr-TR" sz="2200" b="1" spc="-15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3" name="Resim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5"/>
          <a:stretch/>
        </p:blipFill>
        <p:spPr bwMode="auto">
          <a:xfrm>
            <a:off x="1877543" y="2856314"/>
            <a:ext cx="5881733" cy="2108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419073" y="4696990"/>
            <a:ext cx="658710" cy="332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5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sert Picture Here 2018 Darker.png">
            <a:extLst>
              <a:ext uri="{FF2B5EF4-FFF2-40B4-BE49-F238E27FC236}">
                <a16:creationId xmlns:a16="http://schemas.microsoft.com/office/drawing/2014/main" xmlns="" id="{E58AF34D-B78C-FF4C-8B70-1B809FF1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" y="0"/>
            <a:ext cx="9138011" cy="1799046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xmlns="" id="{C00EF12B-9851-1E46-93C1-7E89736608C8}"/>
              </a:ext>
            </a:extLst>
          </p:cNvPr>
          <p:cNvSpPr/>
          <p:nvPr/>
        </p:nvSpPr>
        <p:spPr>
          <a:xfrm>
            <a:off x="-4838" y="1603247"/>
            <a:ext cx="9144000" cy="35402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0" dist="635000" dir="162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xmlns="" id="{0CBE80D2-03CF-954F-A330-44897593C9CA}"/>
              </a:ext>
            </a:extLst>
          </p:cNvPr>
          <p:cNvSpPr/>
          <p:nvPr/>
        </p:nvSpPr>
        <p:spPr>
          <a:xfrm rot="16200000">
            <a:off x="1029667" y="1126997"/>
            <a:ext cx="238125" cy="952500"/>
          </a:xfrm>
          <a:prstGeom prst="roundRect">
            <a:avLst>
              <a:gd name="adj" fmla="val 50000"/>
            </a:avLst>
          </a:prstGeom>
          <a:solidFill>
            <a:srgbClr val="017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0" name="single image slide">
            <a:extLst>
              <a:ext uri="{FF2B5EF4-FFF2-40B4-BE49-F238E27FC236}">
                <a16:creationId xmlns:a16="http://schemas.microsoft.com/office/drawing/2014/main" xmlns="" id="{344A1B8F-BAD2-7A4D-B730-AC0E9691379A}"/>
              </a:ext>
            </a:extLst>
          </p:cNvPr>
          <p:cNvSpPr txBox="1"/>
          <p:nvPr/>
        </p:nvSpPr>
        <p:spPr>
          <a:xfrm>
            <a:off x="732782" y="2010343"/>
            <a:ext cx="8171256" cy="578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lvl="0" algn="just"/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Gazeteler Hesap Bilgileri alanındaki bu ekranın görüntüsünü çıktı alarak UETS adreslerini bildiren dilekçe ekinde bağlı bulunduğu Şube Müdürlüğüne teslim etmelidir. Şubelerimizin bu belgedeki </a:t>
            </a:r>
            <a:r>
              <a:rPr lang="tr-TR" sz="1300" b="1" u="sng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haneden oluşan hesap numarasını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300" b="1" u="sng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Kullanım Şekli bölümündeki alıcı alanının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işaretli olduğunu görmesi gerekmektedir. </a:t>
            </a:r>
            <a:endParaRPr lang="tr-TR" sz="13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ingle image slide">
            <a:extLst>
              <a:ext uri="{FF2B5EF4-FFF2-40B4-BE49-F238E27FC236}">
                <a16:creationId xmlns:a16="http://schemas.microsoft.com/office/drawing/2014/main" xmlns="" id="{23DEF3B5-AC8F-434B-A433-F7444679447F}"/>
              </a:ext>
            </a:extLst>
          </p:cNvPr>
          <p:cNvSpPr txBox="1"/>
          <p:nvPr/>
        </p:nvSpPr>
        <p:spPr>
          <a:xfrm>
            <a:off x="732782" y="3236111"/>
            <a:ext cx="3046738" cy="26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l">
              <a:lnSpc>
                <a:spcPts val="1960"/>
              </a:lnSpc>
              <a:spcAft>
                <a:spcPts val="1800"/>
              </a:spcAft>
              <a:buClr>
                <a:srgbClr val="00B3CD"/>
              </a:buClr>
            </a:pPr>
            <a:endParaRPr lang="tr-TR" sz="13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ingle image slide">
            <a:extLst>
              <a:ext uri="{FF2B5EF4-FFF2-40B4-BE49-F238E27FC236}">
                <a16:creationId xmlns:a16="http://schemas.microsoft.com/office/drawing/2014/main" xmlns="" id="{CD7C783C-DAC0-E54B-AC0A-9E1448D5F391}"/>
              </a:ext>
            </a:extLst>
          </p:cNvPr>
          <p:cNvSpPr txBox="1"/>
          <p:nvPr/>
        </p:nvSpPr>
        <p:spPr>
          <a:xfrm>
            <a:off x="724270" y="4248864"/>
            <a:ext cx="7985768" cy="23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lvl="0" algn="just"/>
            <a:endParaRPr lang="tr-TR" sz="1400" dirty="0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xmlns="" id="{E90B41B5-24E0-BA4C-B628-35C693E01931}"/>
              </a:ext>
            </a:extLst>
          </p:cNvPr>
          <p:cNvCxnSpPr>
            <a:cxnSpLocks/>
          </p:cNvCxnSpPr>
          <p:nvPr/>
        </p:nvCxnSpPr>
        <p:spPr>
          <a:xfrm>
            <a:off x="672479" y="2010343"/>
            <a:ext cx="0" cy="224879"/>
          </a:xfrm>
          <a:prstGeom prst="line">
            <a:avLst/>
          </a:prstGeom>
          <a:ln w="12700">
            <a:solidFill>
              <a:srgbClr val="CD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ingle image slide">
            <a:extLst>
              <a:ext uri="{FF2B5EF4-FFF2-40B4-BE49-F238E27FC236}">
                <a16:creationId xmlns:a16="http://schemas.microsoft.com/office/drawing/2014/main" xmlns="" id="{4C0FC7E5-AB50-E544-BE06-E089F0054230}"/>
              </a:ext>
            </a:extLst>
          </p:cNvPr>
          <p:cNvSpPr txBox="1"/>
          <p:nvPr/>
        </p:nvSpPr>
        <p:spPr>
          <a:xfrm>
            <a:off x="8662522" y="4848547"/>
            <a:ext cx="477791" cy="25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l">
              <a:lnSpc>
                <a:spcPts val="1960"/>
              </a:lnSpc>
              <a:spcAft>
                <a:spcPts val="1800"/>
              </a:spcAft>
              <a:buClr>
                <a:srgbClr val="00B3CD"/>
              </a:buClr>
            </a:pPr>
            <a:r>
              <a:rPr lang="tr-TR" sz="8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Slayt 8</a:t>
            </a:r>
          </a:p>
        </p:txBody>
      </p:sp>
      <p:sp>
        <p:nvSpPr>
          <p:cNvPr id="31" name="single image slide">
            <a:extLst>
              <a:ext uri="{FF2B5EF4-FFF2-40B4-BE49-F238E27FC236}">
                <a16:creationId xmlns:a16="http://schemas.microsoft.com/office/drawing/2014/main" xmlns="" id="{1E8F1878-5F5F-BB49-97E2-9B21BBB1D4B4}"/>
              </a:ext>
            </a:extLst>
          </p:cNvPr>
          <p:cNvSpPr txBox="1"/>
          <p:nvPr/>
        </p:nvSpPr>
        <p:spPr>
          <a:xfrm>
            <a:off x="684636" y="909896"/>
            <a:ext cx="7669953" cy="343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ctr"/>
            <a:r>
              <a:rPr lang="tr-TR" sz="2200" b="1" spc="-150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Gazeteler tarafından yapılması gerekenler</a:t>
            </a:r>
            <a:endParaRPr lang="tr-TR" sz="2200" b="1" spc="-15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t="8907" r="43381" b="5081"/>
          <a:stretch/>
        </p:blipFill>
        <p:spPr>
          <a:xfrm>
            <a:off x="1536952" y="2580902"/>
            <a:ext cx="5177214" cy="2532692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3340777" y="4839465"/>
            <a:ext cx="658710" cy="276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2458334" y="3250149"/>
            <a:ext cx="561160" cy="64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endCxn id="17" idx="3"/>
          </p:cNvCxnSpPr>
          <p:nvPr/>
        </p:nvCxnSpPr>
        <p:spPr>
          <a:xfrm flipH="1">
            <a:off x="3019494" y="2410311"/>
            <a:ext cx="4341755" cy="87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2160084" y="2550996"/>
            <a:ext cx="1180693" cy="223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sert Picture Here 2018 Darker.png">
            <a:extLst>
              <a:ext uri="{FF2B5EF4-FFF2-40B4-BE49-F238E27FC236}">
                <a16:creationId xmlns:a16="http://schemas.microsoft.com/office/drawing/2014/main" xmlns="" id="{E58AF34D-B78C-FF4C-8B70-1B809FF1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" y="0"/>
            <a:ext cx="9138011" cy="1799046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xmlns="" id="{C00EF12B-9851-1E46-93C1-7E89736608C8}"/>
              </a:ext>
            </a:extLst>
          </p:cNvPr>
          <p:cNvSpPr/>
          <p:nvPr/>
        </p:nvSpPr>
        <p:spPr>
          <a:xfrm>
            <a:off x="-4838" y="1603247"/>
            <a:ext cx="9144000" cy="35402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0" dist="635000" dir="162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xmlns="" id="{0CBE80D2-03CF-954F-A330-44897593C9CA}"/>
              </a:ext>
            </a:extLst>
          </p:cNvPr>
          <p:cNvSpPr/>
          <p:nvPr/>
        </p:nvSpPr>
        <p:spPr>
          <a:xfrm rot="16200000">
            <a:off x="1029667" y="1126997"/>
            <a:ext cx="238125" cy="952500"/>
          </a:xfrm>
          <a:prstGeom prst="roundRect">
            <a:avLst>
              <a:gd name="adj" fmla="val 50000"/>
            </a:avLst>
          </a:prstGeom>
          <a:solidFill>
            <a:srgbClr val="017FA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0" name="single image slide">
            <a:extLst>
              <a:ext uri="{FF2B5EF4-FFF2-40B4-BE49-F238E27FC236}">
                <a16:creationId xmlns:a16="http://schemas.microsoft.com/office/drawing/2014/main" xmlns="" id="{344A1B8F-BAD2-7A4D-B730-AC0E9691379A}"/>
              </a:ext>
            </a:extLst>
          </p:cNvPr>
          <p:cNvSpPr txBox="1"/>
          <p:nvPr/>
        </p:nvSpPr>
        <p:spPr>
          <a:xfrm>
            <a:off x="732782" y="2010343"/>
            <a:ext cx="8171256" cy="2379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lvl="0" algn="just"/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UETS adreslerini alan gazeteler en geç </a:t>
            </a:r>
            <a:r>
              <a:rPr lang="tr-TR" sz="1300" b="1" u="sng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Ağustos 2022 tarihine 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bağlı oldukları Şube Müdürlüklerine bir dilekçe ile bildirim yapmalıdır. </a:t>
            </a:r>
          </a:p>
          <a:p>
            <a:pPr lvl="0" algn="just"/>
            <a:endParaRPr lang="tr-TR" sz="13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tr-TR" sz="1300" b="1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Dilekçe Örneği;</a:t>
            </a:r>
          </a:p>
          <a:p>
            <a:pPr lvl="0" algn="just"/>
            <a:endParaRPr lang="tr-TR" sz="1300" b="1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“Ankara ilinde yayın yapan ……isimli gazetemizin UETS adresi ……..</a:t>
            </a:r>
            <a:r>
              <a:rPr lang="tr-TR" sz="1300" cap="none" dirty="0" err="1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Hesap Bilgileri bölümündeki 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Kullanım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ekli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ALICI olarak </a:t>
            </a:r>
            <a:r>
              <a:rPr lang="tr-TR" sz="1300" cap="none" dirty="0" err="1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işaretlerek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aktif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 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getirilmiş olup, ekran görseli ekte sunulmuştur. Gazetemizin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UETS adresinin değişmesi durumunda Basın İlan Kurumuna en geç iki iş günü içerisinde bildirim yapılacaktır.” </a:t>
            </a:r>
            <a:endParaRPr lang="tr-TR" sz="1300" cap="none" dirty="0" smtClean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1300" cap="none" dirty="0" smtClean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tr-TR" sz="1300" cap="none" dirty="0" smtClean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300" b="1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 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şirketin birden fazla gazetesi varsa </a:t>
            </a:r>
            <a:r>
              <a:rPr lang="tr-TR" sz="1300" b="1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yetkili olacağınız firmalar butonundan </a:t>
            </a:r>
            <a:r>
              <a:rPr lang="tr-TR" sz="1300" b="1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ekleme yaparak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3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gazete için UETS </a:t>
            </a:r>
            <a:r>
              <a:rPr lang="tr-TR" sz="13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adresini ayrı ayrı alarak bildirmelidir.</a:t>
            </a:r>
          </a:p>
          <a:p>
            <a:pPr lvl="0" algn="just"/>
            <a:endParaRPr lang="tr-TR" sz="1300" cap="none" dirty="0" smtClean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ingle image slide">
            <a:extLst>
              <a:ext uri="{FF2B5EF4-FFF2-40B4-BE49-F238E27FC236}">
                <a16:creationId xmlns:a16="http://schemas.microsoft.com/office/drawing/2014/main" xmlns="" id="{23DEF3B5-AC8F-434B-A433-F7444679447F}"/>
              </a:ext>
            </a:extLst>
          </p:cNvPr>
          <p:cNvSpPr txBox="1"/>
          <p:nvPr/>
        </p:nvSpPr>
        <p:spPr>
          <a:xfrm>
            <a:off x="732782" y="3236111"/>
            <a:ext cx="3046738" cy="26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l">
              <a:lnSpc>
                <a:spcPts val="1960"/>
              </a:lnSpc>
              <a:spcAft>
                <a:spcPts val="1800"/>
              </a:spcAft>
              <a:buClr>
                <a:srgbClr val="00B3CD"/>
              </a:buClr>
            </a:pPr>
            <a:endParaRPr lang="tr-TR" sz="13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ingle image slide">
            <a:extLst>
              <a:ext uri="{FF2B5EF4-FFF2-40B4-BE49-F238E27FC236}">
                <a16:creationId xmlns:a16="http://schemas.microsoft.com/office/drawing/2014/main" xmlns="" id="{CD7C783C-DAC0-E54B-AC0A-9E1448D5F391}"/>
              </a:ext>
            </a:extLst>
          </p:cNvPr>
          <p:cNvSpPr txBox="1"/>
          <p:nvPr/>
        </p:nvSpPr>
        <p:spPr>
          <a:xfrm>
            <a:off x="724270" y="4248864"/>
            <a:ext cx="7985768" cy="23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lvl="0" algn="just"/>
            <a:endParaRPr lang="tr-TR" sz="1400" dirty="0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xmlns="" id="{E90B41B5-24E0-BA4C-B628-35C693E01931}"/>
              </a:ext>
            </a:extLst>
          </p:cNvPr>
          <p:cNvCxnSpPr>
            <a:cxnSpLocks/>
          </p:cNvCxnSpPr>
          <p:nvPr/>
        </p:nvCxnSpPr>
        <p:spPr>
          <a:xfrm>
            <a:off x="672479" y="2010343"/>
            <a:ext cx="0" cy="224879"/>
          </a:xfrm>
          <a:prstGeom prst="line">
            <a:avLst/>
          </a:prstGeom>
          <a:ln w="12700">
            <a:solidFill>
              <a:srgbClr val="CD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ingle image slide">
            <a:extLst>
              <a:ext uri="{FF2B5EF4-FFF2-40B4-BE49-F238E27FC236}">
                <a16:creationId xmlns:a16="http://schemas.microsoft.com/office/drawing/2014/main" xmlns="" id="{4C0FC7E5-AB50-E544-BE06-E089F0054230}"/>
              </a:ext>
            </a:extLst>
          </p:cNvPr>
          <p:cNvSpPr txBox="1"/>
          <p:nvPr/>
        </p:nvSpPr>
        <p:spPr>
          <a:xfrm>
            <a:off x="8662522" y="4848547"/>
            <a:ext cx="477791" cy="25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l">
              <a:lnSpc>
                <a:spcPts val="1960"/>
              </a:lnSpc>
              <a:spcAft>
                <a:spcPts val="1800"/>
              </a:spcAft>
              <a:buClr>
                <a:srgbClr val="00B3CD"/>
              </a:buClr>
            </a:pPr>
            <a:r>
              <a:rPr lang="tr-TR" sz="800" cap="none" dirty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Slayt </a:t>
            </a:r>
            <a:r>
              <a:rPr lang="tr-TR" sz="800" cap="none" dirty="0" smtClean="0">
                <a:solidFill>
                  <a:srgbClr val="017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tr-TR" sz="800" cap="none" dirty="0">
              <a:solidFill>
                <a:srgbClr val="017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ingle image slide">
            <a:extLst>
              <a:ext uri="{FF2B5EF4-FFF2-40B4-BE49-F238E27FC236}">
                <a16:creationId xmlns:a16="http://schemas.microsoft.com/office/drawing/2014/main" xmlns="" id="{1E8F1878-5F5F-BB49-97E2-9B21BBB1D4B4}"/>
              </a:ext>
            </a:extLst>
          </p:cNvPr>
          <p:cNvSpPr txBox="1"/>
          <p:nvPr/>
        </p:nvSpPr>
        <p:spPr>
          <a:xfrm>
            <a:off x="684637" y="909896"/>
            <a:ext cx="7683110" cy="343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r">
              <a:lnSpc>
                <a:spcPct val="90000"/>
              </a:lnSpc>
              <a:defRPr sz="9000" cap="all" spc="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pPr algn="ctr"/>
            <a:r>
              <a:rPr lang="tr-TR" sz="2200" b="1" spc="-150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Gazeteler tarafından yapılması gerekenler</a:t>
            </a:r>
            <a:endParaRPr lang="tr-TR" sz="2200" b="1" spc="-15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sert Picture Here 2018 Darker.png">
            <a:extLst>
              <a:ext uri="{FF2B5EF4-FFF2-40B4-BE49-F238E27FC236}">
                <a16:creationId xmlns:a16="http://schemas.microsoft.com/office/drawing/2014/main" xmlns="" id="{A43906FC-7B5C-9C4F-91A9-C5CD14C67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welcome">
            <a:extLst>
              <a:ext uri="{FF2B5EF4-FFF2-40B4-BE49-F238E27FC236}">
                <a16:creationId xmlns:a16="http://schemas.microsoft.com/office/drawing/2014/main" xmlns="" id="{B9F78E33-3D47-D54E-9CF6-5E60D705B5A6}"/>
              </a:ext>
            </a:extLst>
          </p:cNvPr>
          <p:cNvSpPr txBox="1"/>
          <p:nvPr/>
        </p:nvSpPr>
        <p:spPr>
          <a:xfrm>
            <a:off x="3132718" y="1304382"/>
            <a:ext cx="2878564" cy="42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b">
            <a:spAutoFit/>
          </a:bodyPr>
          <a:lstStyle>
            <a:lvl1pPr algn="ctr">
              <a:lnSpc>
                <a:spcPct val="90000"/>
              </a:lnSpc>
              <a:defRPr sz="15000" spc="0">
                <a:latin typeface="+mn-lt"/>
                <a:ea typeface="+mn-ea"/>
                <a:cs typeface="+mn-cs"/>
                <a:sym typeface="Montserrat ExtraBold"/>
              </a:defRPr>
            </a:lvl1pPr>
          </a:lstStyle>
          <a:p>
            <a:r>
              <a:rPr lang="tr-TR" sz="2800" b="1" spc="-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TEŞEKKÜRLER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6233DEB3-3112-3847-B85E-285BCFB6E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30" y="2571750"/>
            <a:ext cx="1004340" cy="112649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A5C3041A-C98A-F649-89F7-5371961CAA56}"/>
              </a:ext>
            </a:extLst>
          </p:cNvPr>
          <p:cNvSpPr/>
          <p:nvPr/>
        </p:nvSpPr>
        <p:spPr>
          <a:xfrm>
            <a:off x="3312000" y="1925725"/>
            <a:ext cx="2520000" cy="45719"/>
          </a:xfrm>
          <a:prstGeom prst="rect">
            <a:avLst/>
          </a:prstGeom>
          <a:solidFill>
            <a:srgbClr val="CDB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asın İlan Kurumu">
            <a:extLst>
              <a:ext uri="{FF2B5EF4-FFF2-40B4-BE49-F238E27FC236}">
                <a16:creationId xmlns:a16="http://schemas.microsoft.com/office/drawing/2014/main" xmlns="" id="{0FDCEB05-BB45-6D4B-8157-30729CCC47C4}"/>
              </a:ext>
            </a:extLst>
          </p:cNvPr>
          <p:cNvSpPr txBox="1"/>
          <p:nvPr/>
        </p:nvSpPr>
        <p:spPr>
          <a:xfrm>
            <a:off x="2369397" y="3853658"/>
            <a:ext cx="4405207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000" spc="-45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tr-TR" sz="105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 İlan Kurumu Genel </a:t>
            </a:r>
            <a:r>
              <a:rPr lang="tr-TR" sz="1050" spc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Müdürlüğü</a:t>
            </a:r>
          </a:p>
          <a:p>
            <a:pPr algn="ctr">
              <a:spcAft>
                <a:spcPts val="1200"/>
              </a:spcAft>
            </a:pPr>
            <a:r>
              <a:rPr lang="tr-TR" sz="1050" spc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Abdurrahman </a:t>
            </a:r>
            <a:r>
              <a:rPr lang="tr-TR" sz="105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Nafiz Gürman Mah., General Ali Rıza Gürcan Cad., No:27, Merter Platform, A Blok,Kat:2, PK:34173, Güngören/İSTANBUL </a:t>
            </a:r>
          </a:p>
          <a:p>
            <a:pPr algn="ctr">
              <a:spcAft>
                <a:spcPts val="1200"/>
              </a:spcAft>
            </a:pPr>
            <a:r>
              <a:rPr lang="tr-TR" sz="105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(212) 999 40 40</a:t>
            </a:r>
          </a:p>
        </p:txBody>
      </p:sp>
    </p:spTree>
    <p:extLst>
      <p:ext uri="{BB962C8B-B14F-4D97-AF65-F5344CB8AC3E}">
        <p14:creationId xmlns:p14="http://schemas.microsoft.com/office/powerpoint/2010/main" val="6932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2495</TotalTime>
  <Words>274</Words>
  <Application>Microsoft Office PowerPoint</Application>
  <PresentationFormat>Ekran Gösterisi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Helvetica Neue Medium</vt:lpstr>
      <vt:lpstr>Montserrat ExtraBold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M.Ali Doğan</cp:lastModifiedBy>
  <cp:revision>174</cp:revision>
  <cp:lastPrinted>2022-06-07T17:55:19Z</cp:lastPrinted>
  <dcterms:created xsi:type="dcterms:W3CDTF">2021-11-05T07:59:48Z</dcterms:created>
  <dcterms:modified xsi:type="dcterms:W3CDTF">2022-07-27T13:37:01Z</dcterms:modified>
</cp:coreProperties>
</file>